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3" r:id="rId5"/>
    <p:sldId id="261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6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590"/>
  </p:normalViewPr>
  <p:slideViewPr>
    <p:cSldViewPr snapToGrid="0" snapToObjects="1">
      <p:cViewPr varScale="1">
        <p:scale>
          <a:sx n="98" d="100"/>
          <a:sy n="98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2/12/20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arncomputerscienceonline.com/central-processing-unit/" TargetMode="External"/><Relationship Id="rId2" Type="http://schemas.openxmlformats.org/officeDocument/2006/relationships/hyperlink" Target="http://www.belpercomputing.com/year-10/ocr-gcse-computer-science/term-1/inside-the-cp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72689-4B7C-8849-BF01-E3F5880899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b="1" dirty="0"/>
              <a:t>Chapter Two</a:t>
            </a:r>
            <a:br>
              <a:rPr lang="en-US" sz="4800" dirty="0"/>
            </a:br>
            <a:br>
              <a:rPr lang="en-US" sz="4800" dirty="0"/>
            </a:br>
            <a:r>
              <a:rPr lang="en-US" sz="4800" dirty="0"/>
              <a:t>The Main Computer Parts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14CF82-861A-F844-AA93-3CA59F6DC0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By Rawan Saleh Ismael</a:t>
            </a:r>
          </a:p>
          <a:p>
            <a:r>
              <a:rPr lang="en-US" sz="1800" dirty="0"/>
              <a:t>M.Sc. Computer science  </a:t>
            </a:r>
          </a:p>
        </p:txBody>
      </p:sp>
    </p:spTree>
    <p:extLst>
      <p:ext uri="{BB962C8B-B14F-4D97-AF65-F5344CB8AC3E}">
        <p14:creationId xmlns:p14="http://schemas.microsoft.com/office/powerpoint/2010/main" val="2756149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5CA3B-042A-5445-A5CD-A6DD7BCF4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94734"/>
            <a:ext cx="9601200" cy="651933"/>
          </a:xfrm>
        </p:spPr>
        <p:txBody>
          <a:bodyPr>
            <a:normAutofit fontScale="90000"/>
          </a:bodyPr>
          <a:lstStyle/>
          <a:p>
            <a:r>
              <a:rPr lang="en-US" dirty="0"/>
              <a:t>RAM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54C49-A206-A44A-90BF-736205D56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846667"/>
            <a:ext cx="9601200" cy="4732867"/>
          </a:xfrm>
        </p:spPr>
        <p:txBody>
          <a:bodyPr/>
          <a:lstStyle/>
          <a:p>
            <a:r>
              <a:rPr lang="en-US" dirty="0"/>
              <a:t>Random access memory</a:t>
            </a:r>
          </a:p>
          <a:p>
            <a:r>
              <a:rPr lang="en-US" dirty="0"/>
              <a:t>Stores the data temporary </a:t>
            </a:r>
          </a:p>
          <a:p>
            <a:r>
              <a:rPr lang="en-US" dirty="0"/>
              <a:t>Erased the data when power is off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2400" b="1" dirty="0"/>
              <a:t>SRAM</a:t>
            </a:r>
          </a:p>
          <a:p>
            <a:pPr lvl="1"/>
            <a:endParaRPr lang="en-US" sz="2400" b="1" dirty="0"/>
          </a:p>
          <a:p>
            <a:pPr lvl="1"/>
            <a:r>
              <a:rPr lang="en-US" sz="2400" b="1" dirty="0"/>
              <a:t>DRAM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728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909450-3296-694B-8ED6-B6E1FC93E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40080"/>
            <a:ext cx="9601200" cy="5227320"/>
          </a:xfrm>
        </p:spPr>
        <p:txBody>
          <a:bodyPr/>
          <a:lstStyle/>
          <a:p>
            <a:r>
              <a:rPr lang="en-US" b="1" dirty="0"/>
              <a:t>SRAM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Static RAM</a:t>
            </a:r>
          </a:p>
          <a:p>
            <a:pPr lvl="1"/>
            <a:r>
              <a:rPr lang="en-US" dirty="0"/>
              <a:t>Retains its content as long as the power is on</a:t>
            </a:r>
          </a:p>
          <a:p>
            <a:pPr lvl="1"/>
            <a:r>
              <a:rPr lang="en-US" dirty="0"/>
              <a:t>Volatile in nature</a:t>
            </a:r>
          </a:p>
          <a:p>
            <a:pPr lvl="1"/>
            <a:r>
              <a:rPr lang="en-US" dirty="0"/>
              <a:t>Does not need to be refreshed </a:t>
            </a:r>
          </a:p>
          <a:p>
            <a:pPr lvl="1"/>
            <a:r>
              <a:rPr lang="en-US" dirty="0"/>
              <a:t>Fast but expensive </a:t>
            </a:r>
          </a:p>
          <a:p>
            <a:r>
              <a:rPr lang="en-US" b="1" dirty="0"/>
              <a:t>DRAM</a:t>
            </a:r>
          </a:p>
          <a:p>
            <a:pPr lvl="1"/>
            <a:r>
              <a:rPr lang="en-US" dirty="0"/>
              <a:t>Dynamic RAM </a:t>
            </a:r>
          </a:p>
          <a:p>
            <a:pPr lvl="1"/>
            <a:r>
              <a:rPr lang="en-US" dirty="0"/>
              <a:t>Contains data only … electricity is available </a:t>
            </a:r>
          </a:p>
          <a:p>
            <a:pPr lvl="1"/>
            <a:r>
              <a:rPr lang="en-US" dirty="0"/>
              <a:t>Slow and cheap use for pc </a:t>
            </a:r>
          </a:p>
          <a:p>
            <a:pPr lvl="1"/>
            <a:r>
              <a:rPr lang="en-US" dirty="0"/>
              <a:t>Need to be refreshed 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52323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0FF34-5E63-CA49-8CAF-101B6C2AE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3F626-0457-ED4F-8F15-E335B976D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28750"/>
            <a:ext cx="9601200" cy="4665617"/>
          </a:xfrm>
        </p:spPr>
        <p:txBody>
          <a:bodyPr/>
          <a:lstStyle/>
          <a:p>
            <a:r>
              <a:rPr lang="en-US" dirty="0"/>
              <a:t>Reed only </a:t>
            </a:r>
          </a:p>
          <a:p>
            <a:r>
              <a:rPr lang="en-US" dirty="0"/>
              <a:t>Information stored by manufacturer </a:t>
            </a:r>
          </a:p>
          <a:p>
            <a:r>
              <a:rPr lang="en-US" dirty="0"/>
              <a:t>Data still stored  even after the power is off</a:t>
            </a:r>
          </a:p>
          <a:p>
            <a:r>
              <a:rPr lang="en-US" dirty="0"/>
              <a:t>Contains BIOS</a:t>
            </a:r>
          </a:p>
          <a:p>
            <a:r>
              <a:rPr lang="en-US" dirty="0"/>
              <a:t>Three Types PROM, EPROM, EEPROM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19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B8CA3-A77F-AD4C-AE93-4923BD654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2880"/>
            <a:ext cx="9601200" cy="568452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PROM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Read only </a:t>
            </a:r>
          </a:p>
          <a:p>
            <a:pPr lvl="1"/>
            <a:r>
              <a:rPr lang="en-US" dirty="0"/>
              <a:t>Can not change the data</a:t>
            </a:r>
          </a:p>
          <a:p>
            <a:pPr lvl="1"/>
            <a:r>
              <a:rPr lang="en-US" dirty="0"/>
              <a:t>Written by manufacturer </a:t>
            </a:r>
          </a:p>
          <a:p>
            <a:pPr lvl="1"/>
            <a:r>
              <a:rPr lang="en-US" dirty="0"/>
              <a:t>Blank PROM chip …programmed by PROM </a:t>
            </a:r>
            <a:r>
              <a:rPr lang="en-US" dirty="0" err="1"/>
              <a:t>programmes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Used in Pc</a:t>
            </a:r>
          </a:p>
          <a:p>
            <a:pPr marL="530352" lvl="1" indent="0">
              <a:buNone/>
            </a:pPr>
            <a:endParaRPr lang="en-US" dirty="0"/>
          </a:p>
          <a:p>
            <a:r>
              <a:rPr lang="en-US" b="1" dirty="0"/>
              <a:t>EPROM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Erasable PROM</a:t>
            </a:r>
          </a:p>
          <a:p>
            <a:pPr lvl="1"/>
            <a:r>
              <a:rPr lang="en-US" dirty="0"/>
              <a:t>Can erase the data, change the data, ultra violet ray </a:t>
            </a:r>
          </a:p>
          <a:p>
            <a:pPr lvl="1"/>
            <a:r>
              <a:rPr lang="en-US" dirty="0"/>
              <a:t>Expensive </a:t>
            </a:r>
          </a:p>
          <a:p>
            <a:pPr marL="530352" lvl="1" indent="0">
              <a:buNone/>
            </a:pPr>
            <a:endParaRPr lang="en-US" dirty="0"/>
          </a:p>
          <a:p>
            <a:r>
              <a:rPr lang="en-US" b="1" dirty="0"/>
              <a:t>EEPROM:</a:t>
            </a:r>
          </a:p>
          <a:p>
            <a:pPr lvl="1"/>
            <a:r>
              <a:rPr lang="en-US" dirty="0"/>
              <a:t>Electrical Erasable PROM</a:t>
            </a:r>
          </a:p>
          <a:p>
            <a:pPr lvl="1"/>
            <a:r>
              <a:rPr lang="en-US" dirty="0"/>
              <a:t>Erased by electrical charges , one byte at a time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9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9">
            <a:extLst>
              <a:ext uri="{FF2B5EF4-FFF2-40B4-BE49-F238E27FC236}">
                <a16:creationId xmlns:a16="http://schemas.microsoft.com/office/drawing/2014/main" id="{E2F903E9-0BED-B84E-AA1F-A29FB45A8C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4717" y="793750"/>
            <a:ext cx="3492500" cy="2324100"/>
          </a:xfrm>
          <a:prstGeom prst="rect">
            <a:avLst/>
          </a:prstGeom>
        </p:spPr>
      </p:pic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5930399F-D96F-2A40-BC7F-32B29BD7D4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21217" y="3706283"/>
            <a:ext cx="2857500" cy="2857500"/>
          </a:xfrm>
        </p:spPr>
      </p:pic>
      <p:pic>
        <p:nvPicPr>
          <p:cNvPr id="16" name="Content Placeholder 4">
            <a:extLst>
              <a:ext uri="{FF2B5EF4-FFF2-40B4-BE49-F238E27FC236}">
                <a16:creationId xmlns:a16="http://schemas.microsoft.com/office/drawing/2014/main" id="{B77F9776-8F35-BB43-8DFF-C04B8F5A44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2951" y="793750"/>
            <a:ext cx="3251200" cy="250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27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59F44-D3BF-C542-BB37-ED6DA141E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Secondary Memory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2D994-12D6-F748-946C-E250D5AF6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49977"/>
            <a:ext cx="9601200" cy="4417423"/>
          </a:xfrm>
        </p:spPr>
        <p:txBody>
          <a:bodyPr>
            <a:normAutofit/>
          </a:bodyPr>
          <a:lstStyle/>
          <a:p>
            <a:r>
              <a:rPr lang="en-US" dirty="0"/>
              <a:t>Keep the data ---- when power is off</a:t>
            </a:r>
          </a:p>
          <a:p>
            <a:r>
              <a:rPr lang="en-US" dirty="0"/>
              <a:t>Sequential .. Line by line .. </a:t>
            </a:r>
          </a:p>
          <a:p>
            <a:pPr lvl="1"/>
            <a:r>
              <a:rPr lang="en-US" dirty="0"/>
              <a:t>Magnetic tape</a:t>
            </a:r>
          </a:p>
          <a:p>
            <a:pPr lvl="1"/>
            <a:endParaRPr lang="en-US" dirty="0"/>
          </a:p>
          <a:p>
            <a:r>
              <a:rPr lang="en-US" dirty="0"/>
              <a:t>Direct .. Directly find the data .. </a:t>
            </a:r>
          </a:p>
          <a:p>
            <a:pPr lvl="1"/>
            <a:r>
              <a:rPr lang="en-US" dirty="0"/>
              <a:t>Magnetic disk  </a:t>
            </a:r>
          </a:p>
          <a:p>
            <a:pPr lvl="3"/>
            <a:r>
              <a:rPr lang="en-US" dirty="0"/>
              <a:t>Hard disk</a:t>
            </a:r>
          </a:p>
          <a:p>
            <a:pPr lvl="3"/>
            <a:r>
              <a:rPr lang="en-US" dirty="0"/>
              <a:t>Floppy disk</a:t>
            </a:r>
          </a:p>
          <a:p>
            <a:pPr lvl="3"/>
            <a:r>
              <a:rPr lang="en-US" dirty="0"/>
              <a:t>Optical disk</a:t>
            </a:r>
          </a:p>
          <a:p>
            <a:pPr lvl="3"/>
            <a:r>
              <a:rPr lang="en-US" dirty="0"/>
              <a:t>Zip disk</a:t>
            </a:r>
          </a:p>
          <a:p>
            <a:pPr lvl="3"/>
            <a:r>
              <a:rPr lang="en-US" dirty="0"/>
              <a:t>Flash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FEAB9F-9F31-0846-B5C9-DEE1CDB3DC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8419" y="812074"/>
            <a:ext cx="2770494" cy="202256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0F36B2F-3A67-9343-9646-657715414C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3656" y="3658688"/>
            <a:ext cx="2939143" cy="241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44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BA1915C-B40F-4C4F-B1E3-0945C2FAC5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28067" y="139881"/>
            <a:ext cx="2857500" cy="285750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BA56EAA-1D17-3246-8140-E1614CBBAE81}"/>
              </a:ext>
            </a:extLst>
          </p:cNvPr>
          <p:cNvSpPr txBox="1"/>
          <p:nvPr/>
        </p:nvSpPr>
        <p:spPr>
          <a:xfrm>
            <a:off x="1476103" y="231857"/>
            <a:ext cx="555171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Hard</a:t>
            </a:r>
            <a:r>
              <a:rPr lang="en-US" sz="2000" b="1" dirty="0"/>
              <a:t> Disk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Installed inside the motherboard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Stored all the data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Comes fixed … and removable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250 GB … 2 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Divided to C:\ , D:\ …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17856E-7D43-FA40-B907-275B9C4B36F2}"/>
              </a:ext>
            </a:extLst>
          </p:cNvPr>
          <p:cNvSpPr txBox="1"/>
          <p:nvPr/>
        </p:nvSpPr>
        <p:spPr>
          <a:xfrm>
            <a:off x="1476103" y="2514056"/>
            <a:ext cx="555171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Floppy Disk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Transfer the data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removable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Read and write by Floppy disk drive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Not used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b="1" dirty="0"/>
              <a:t>Zip Disk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Thicker  than Floppy disk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Greater in capacity </a:t>
            </a:r>
          </a:p>
          <a:p>
            <a:endParaRPr lang="en-US" dirty="0"/>
          </a:p>
          <a:p>
            <a:r>
              <a:rPr lang="en-US" b="1" dirty="0"/>
              <a:t>Flash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Transfer the data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Mobile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64 MB to 32 GB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4716F9F-9FD1-D54D-9AB8-D2B3500E6B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8067" y="3216184"/>
            <a:ext cx="2768600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8970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09251-3F0C-0F47-9012-C9AF8BAA5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24989"/>
          </a:xfrm>
        </p:spPr>
        <p:txBody>
          <a:bodyPr>
            <a:normAutofit/>
          </a:bodyPr>
          <a:lstStyle/>
          <a:p>
            <a:r>
              <a:rPr lang="en-US" sz="2400" b="1" dirty="0"/>
              <a:t>Optical disk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8C153-AA22-D843-A132-EE9321A6D3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67097"/>
            <a:ext cx="9601200" cy="5368834"/>
          </a:xfrm>
        </p:spPr>
        <p:txBody>
          <a:bodyPr>
            <a:normAutofit/>
          </a:bodyPr>
          <a:lstStyle/>
          <a:p>
            <a:r>
              <a:rPr lang="en-US" dirty="0"/>
              <a:t>Small size and huge storage</a:t>
            </a:r>
          </a:p>
          <a:p>
            <a:r>
              <a:rPr lang="en-US" dirty="0"/>
              <a:t>Read and write</a:t>
            </a:r>
          </a:p>
          <a:p>
            <a:r>
              <a:rPr lang="en-US" dirty="0"/>
              <a:t>CD , DVD </a:t>
            </a:r>
          </a:p>
          <a:p>
            <a:endParaRPr lang="en-US" dirty="0"/>
          </a:p>
          <a:p>
            <a:pPr lvl="1"/>
            <a:r>
              <a:rPr lang="en-US" b="1" dirty="0"/>
              <a:t>CD : compact disk ,</a:t>
            </a:r>
          </a:p>
          <a:p>
            <a:pPr lvl="2"/>
            <a:r>
              <a:rPr lang="en-US" sz="1600" dirty="0"/>
              <a:t> store data like music</a:t>
            </a:r>
          </a:p>
          <a:p>
            <a:pPr lvl="2"/>
            <a:r>
              <a:rPr lang="en-US" sz="1600" dirty="0"/>
              <a:t>80 minutes , 700 MB</a:t>
            </a:r>
          </a:p>
          <a:p>
            <a:pPr lvl="2"/>
            <a:r>
              <a:rPr lang="en-US" sz="1600" dirty="0"/>
              <a:t>CD ROM, CD R/W</a:t>
            </a:r>
          </a:p>
          <a:p>
            <a:pPr lvl="1"/>
            <a:r>
              <a:rPr lang="en-US" dirty="0"/>
              <a:t> </a:t>
            </a:r>
            <a:r>
              <a:rPr lang="en-US" b="1" dirty="0"/>
              <a:t>DVD: Digital Versatile Disk</a:t>
            </a:r>
          </a:p>
          <a:p>
            <a:pPr lvl="2"/>
            <a:r>
              <a:rPr lang="en-US" sz="1700" dirty="0"/>
              <a:t>High capacity storage </a:t>
            </a:r>
          </a:p>
          <a:p>
            <a:pPr lvl="2"/>
            <a:r>
              <a:rPr lang="en-US" sz="1700" dirty="0"/>
              <a:t>Store movie…</a:t>
            </a:r>
          </a:p>
          <a:p>
            <a:pPr lvl="2"/>
            <a:r>
              <a:rPr lang="en-US" sz="1700" dirty="0"/>
              <a:t>4.7 GB</a:t>
            </a:r>
          </a:p>
          <a:p>
            <a:pPr lvl="2"/>
            <a:r>
              <a:rPr lang="en-US" sz="1700" dirty="0"/>
              <a:t>DVD ROM, DVD R/W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5020E8-F0B6-0846-9F07-3FE52641A7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2423" y="2446383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7699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F8352-7B4A-B947-AD7A-D17FD36B4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300446"/>
            <a:ext cx="9601200" cy="5566954"/>
          </a:xfrm>
        </p:spPr>
        <p:txBody>
          <a:bodyPr/>
          <a:lstStyle/>
          <a:p>
            <a:r>
              <a:rPr lang="en-US" b="1" dirty="0"/>
              <a:t>Output Units </a:t>
            </a:r>
          </a:p>
          <a:p>
            <a:pPr lvl="1"/>
            <a:r>
              <a:rPr lang="en-US" dirty="0"/>
              <a:t>Monitor, printer, speaker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Software </a:t>
            </a:r>
          </a:p>
          <a:p>
            <a:pPr lvl="1"/>
            <a:r>
              <a:rPr lang="en-US" dirty="0"/>
              <a:t>System software </a:t>
            </a:r>
          </a:p>
          <a:p>
            <a:pPr lvl="1"/>
            <a:r>
              <a:rPr lang="en-US" dirty="0"/>
              <a:t>Application software</a:t>
            </a:r>
          </a:p>
        </p:txBody>
      </p:sp>
    </p:spTree>
    <p:extLst>
      <p:ext uri="{BB962C8B-B14F-4D97-AF65-F5344CB8AC3E}">
        <p14:creationId xmlns:p14="http://schemas.microsoft.com/office/powerpoint/2010/main" val="27391528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07935-5A3E-B548-B16D-A184C71E8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71859-EC7C-0F4F-926F-6C4D9F187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http://www.belpercomputing.com/year-10/ocr-gcse-computer-science/term-1/inside-the-cpu/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https://www.learncomputerscienceonline.com/central-processing-unit/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554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9C211-A57F-C845-B511-224E204E5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073B1C8-7F03-474A-8652-67B6720EFA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1124" y="2351314"/>
            <a:ext cx="6258405" cy="3516086"/>
          </a:xfrm>
        </p:spPr>
      </p:pic>
    </p:spTree>
    <p:extLst>
      <p:ext uri="{BB962C8B-B14F-4D97-AF65-F5344CB8AC3E}">
        <p14:creationId xmlns:p14="http://schemas.microsoft.com/office/powerpoint/2010/main" val="3395417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A9B23-9027-864E-9232-FCDDE5CFE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main parts of computer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FF7FF-CB7D-F746-9D86-09CE18AE0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Hardware</a:t>
            </a: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Input Units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Central processing unit (CPU)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Memory unit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Secondary memory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3607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914EF-88D9-9D46-A6AE-B2E0CC056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9700" y="1391195"/>
            <a:ext cx="9601200" cy="1485900"/>
          </a:xfrm>
        </p:spPr>
        <p:txBody>
          <a:bodyPr/>
          <a:lstStyle/>
          <a:p>
            <a:r>
              <a:rPr lang="en-US" dirty="0"/>
              <a:t>CPU:</a:t>
            </a:r>
            <a:br>
              <a:rPr lang="en-US" dirty="0"/>
            </a:b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79F0527-E945-A046-9006-931A6E35E1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2102" y="3295288"/>
            <a:ext cx="4838700" cy="3365500"/>
          </a:xfrm>
          <a:prstGeom prst="rect">
            <a:avLst/>
          </a:prstGeom>
        </p:spPr>
      </p:pic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AAA40E43-867C-B348-BE5E-4D9EEC1C2F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9700" y="2877095"/>
            <a:ext cx="4838700" cy="320040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08260DBB-9A46-CE45-8814-3BC05D260EDD}"/>
              </a:ext>
            </a:extLst>
          </p:cNvPr>
          <p:cNvSpPr txBox="1">
            <a:spLocks/>
          </p:cNvSpPr>
          <p:nvPr/>
        </p:nvSpPr>
        <p:spPr>
          <a:xfrm>
            <a:off x="1371600" y="685800"/>
            <a:ext cx="9601200" cy="8948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/>
              <a:t>Input units </a:t>
            </a:r>
            <a:r>
              <a:rPr lang="en-US" sz="3200" dirty="0"/>
              <a:t>: </a:t>
            </a:r>
            <a:r>
              <a:rPr lang="en-US" sz="2400" dirty="0"/>
              <a:t>keyboard, mouse and scanner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150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D3DCE-9117-ED4C-B34A-825424B27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80606"/>
            <a:ext cx="9601200" cy="4443549"/>
          </a:xfrm>
        </p:spPr>
        <p:txBody>
          <a:bodyPr/>
          <a:lstStyle/>
          <a:p>
            <a:r>
              <a:rPr lang="en-US" dirty="0"/>
              <a:t>brain of the computer system</a:t>
            </a:r>
          </a:p>
          <a:p>
            <a:r>
              <a:rPr lang="en-US" dirty="0"/>
              <a:t>Handles all instructions it receives from computer hardware and the software applications.</a:t>
            </a:r>
          </a:p>
          <a:p>
            <a:endParaRPr lang="en-US" dirty="0"/>
          </a:p>
          <a:p>
            <a:r>
              <a:rPr lang="en-US" dirty="0"/>
              <a:t>2 Companies:  (intel ), advanced micro devises ( AMD).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98E322D-8D4D-124F-AEFF-25C38DA5D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94806"/>
          </a:xfrm>
        </p:spPr>
        <p:txBody>
          <a:bodyPr/>
          <a:lstStyle/>
          <a:p>
            <a:r>
              <a:rPr lang="en-US" dirty="0"/>
              <a:t>CPU:  Ibrahim </a:t>
            </a:r>
          </a:p>
        </p:txBody>
      </p:sp>
    </p:spTree>
    <p:extLst>
      <p:ext uri="{BB962C8B-B14F-4D97-AF65-F5344CB8AC3E}">
        <p14:creationId xmlns:p14="http://schemas.microsoft.com/office/powerpoint/2010/main" val="3839546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97D7-42C8-2B47-A062-7CB756148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CPU Units: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179485C-6332-3845-864C-B62BF8BC13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37835" y="2286000"/>
            <a:ext cx="6468730" cy="3581400"/>
          </a:xfrm>
        </p:spPr>
      </p:pic>
    </p:spTree>
    <p:extLst>
      <p:ext uri="{BB962C8B-B14F-4D97-AF65-F5344CB8AC3E}">
        <p14:creationId xmlns:p14="http://schemas.microsoft.com/office/powerpoint/2010/main" val="3319194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19404-5BF7-1B48-99D8-2E8A6D159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CPU Units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97FB3-9606-044A-9F0A-5325D5D21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54667"/>
            <a:ext cx="9601200" cy="4512733"/>
          </a:xfrm>
        </p:spPr>
        <p:txBody>
          <a:bodyPr>
            <a:normAutofit/>
          </a:bodyPr>
          <a:lstStyle/>
          <a:p>
            <a:r>
              <a:rPr lang="en-US" sz="2800" b="1" dirty="0"/>
              <a:t>Arithmetic and Logic Unit(ALU):</a:t>
            </a:r>
          </a:p>
          <a:p>
            <a:r>
              <a:rPr lang="en-US" dirty="0"/>
              <a:t>Adding , multiplication … making decisions(logic)</a:t>
            </a:r>
          </a:p>
          <a:p>
            <a:endParaRPr lang="en-US" sz="2400" dirty="0"/>
          </a:p>
          <a:p>
            <a:r>
              <a:rPr lang="en-US" sz="2800" b="1" dirty="0"/>
              <a:t>Control Unit :</a:t>
            </a:r>
          </a:p>
          <a:p>
            <a:r>
              <a:rPr lang="en-US" dirty="0"/>
              <a:t>Direct input units</a:t>
            </a:r>
          </a:p>
          <a:p>
            <a:r>
              <a:rPr lang="en-US" dirty="0"/>
              <a:t>Direct memory unit</a:t>
            </a:r>
          </a:p>
          <a:p>
            <a:r>
              <a:rPr lang="en-US" dirty="0"/>
              <a:t>ALU </a:t>
            </a:r>
          </a:p>
          <a:p>
            <a:r>
              <a:rPr lang="en-US" dirty="0"/>
              <a:t>Output unit</a:t>
            </a:r>
          </a:p>
          <a:p>
            <a:endParaRPr lang="en-US" sz="28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8957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CD8C7-62DE-1244-A70B-EDC8D9C66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54000"/>
            <a:ext cx="9601200" cy="5613400"/>
          </a:xfrm>
        </p:spPr>
        <p:txBody>
          <a:bodyPr>
            <a:normAutofit fontScale="92500"/>
          </a:bodyPr>
          <a:lstStyle/>
          <a:p>
            <a:pPr fontAlgn="base"/>
            <a:r>
              <a:rPr lang="en-US" sz="2800" b="1" dirty="0"/>
              <a:t>Program Counter </a:t>
            </a:r>
            <a:r>
              <a:rPr lang="en-US" sz="2800" dirty="0"/>
              <a:t>– stores the RAM address of the next instruction to be fetched from RAM by the control unit</a:t>
            </a:r>
          </a:p>
          <a:p>
            <a:pPr fontAlgn="base"/>
            <a:endParaRPr lang="en-US" sz="2800" dirty="0"/>
          </a:p>
          <a:p>
            <a:pPr fontAlgn="base"/>
            <a:r>
              <a:rPr lang="en-US" sz="2800" b="1" dirty="0"/>
              <a:t>Instruction Register </a:t>
            </a:r>
            <a:r>
              <a:rPr lang="en-US" sz="2800" dirty="0"/>
              <a:t>– stores the details of the instruction currently being executed by the control unit</a:t>
            </a:r>
          </a:p>
          <a:p>
            <a:pPr fontAlgn="base"/>
            <a:endParaRPr lang="en-US" sz="2800" dirty="0"/>
          </a:p>
          <a:p>
            <a:pPr fontAlgn="base"/>
            <a:r>
              <a:rPr lang="en-US" sz="2800" b="1" dirty="0"/>
              <a:t>Address Register </a:t>
            </a:r>
            <a:r>
              <a:rPr lang="en-US" sz="2800" dirty="0"/>
              <a:t>– stores the RAM address of the next piece of data to be fetched or stored in RAM by the control unit</a:t>
            </a:r>
          </a:p>
          <a:p>
            <a:pPr fontAlgn="base"/>
            <a:endParaRPr lang="en-US" sz="2800" dirty="0"/>
          </a:p>
          <a:p>
            <a:pPr fontAlgn="base"/>
            <a:r>
              <a:rPr lang="en-US" sz="2800" b="1" dirty="0"/>
              <a:t>Accumulator Register </a:t>
            </a:r>
            <a:r>
              <a:rPr lang="en-US" sz="2800" dirty="0"/>
              <a:t>– stores the results of any calculations by the arithmetic and logic unit</a:t>
            </a:r>
          </a:p>
        </p:txBody>
      </p:sp>
    </p:spTree>
    <p:extLst>
      <p:ext uri="{BB962C8B-B14F-4D97-AF65-F5344CB8AC3E}">
        <p14:creationId xmlns:p14="http://schemas.microsoft.com/office/powerpoint/2010/main" val="2065278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ECB38-6F82-6F4E-9150-4B30E3B18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units: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E0AEA-432D-7543-BAAC-67ED70197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Primary </a:t>
            </a:r>
            <a:r>
              <a:rPr lang="en-US" sz="2800" dirty="0"/>
              <a:t>memory </a:t>
            </a:r>
            <a:r>
              <a:rPr lang="en-US" sz="2800" b="1" dirty="0"/>
              <a:t>: </a:t>
            </a:r>
            <a:r>
              <a:rPr lang="en-US" sz="2400" dirty="0"/>
              <a:t>main memory, internal memory </a:t>
            </a:r>
          </a:p>
          <a:p>
            <a:pPr lvl="1"/>
            <a:r>
              <a:rPr lang="en-US" sz="2400" dirty="0"/>
              <a:t>Some data sored</a:t>
            </a:r>
          </a:p>
          <a:p>
            <a:pPr lvl="1"/>
            <a:r>
              <a:rPr lang="en-US" sz="2400" dirty="0"/>
              <a:t>Mother board</a:t>
            </a:r>
          </a:p>
          <a:p>
            <a:pPr lvl="1"/>
            <a:r>
              <a:rPr lang="en-US" sz="2400" dirty="0"/>
              <a:t>RAM &amp; ROM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800" b="1"/>
              <a:t>Secondary </a:t>
            </a:r>
            <a:r>
              <a:rPr lang="en-US" sz="2800"/>
              <a:t>memory</a:t>
            </a:r>
            <a:r>
              <a:rPr lang="en-US" sz="2800" b="1"/>
              <a:t>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5892470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364</TotalTime>
  <Words>548</Words>
  <Application>Microsoft Macintosh PowerPoint</Application>
  <PresentationFormat>Widescreen</PresentationFormat>
  <Paragraphs>142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Franklin Gothic Book</vt:lpstr>
      <vt:lpstr>Crop</vt:lpstr>
      <vt:lpstr>Chapter Two  The Main Computer Parts</vt:lpstr>
      <vt:lpstr>PowerPoint Presentation</vt:lpstr>
      <vt:lpstr>The main parts of computer</vt:lpstr>
      <vt:lpstr>CPU: </vt:lpstr>
      <vt:lpstr>CPU:  Ibrahim </vt:lpstr>
      <vt:lpstr>CPU Units: </vt:lpstr>
      <vt:lpstr>CPU Units :</vt:lpstr>
      <vt:lpstr>PowerPoint Presentation</vt:lpstr>
      <vt:lpstr>Memory units:</vt:lpstr>
      <vt:lpstr>RAM </vt:lpstr>
      <vt:lpstr>PowerPoint Presentation</vt:lpstr>
      <vt:lpstr>ROM</vt:lpstr>
      <vt:lpstr>PowerPoint Presentation</vt:lpstr>
      <vt:lpstr>PowerPoint Presentation</vt:lpstr>
      <vt:lpstr>Secondary Memory </vt:lpstr>
      <vt:lpstr>PowerPoint Presentation</vt:lpstr>
      <vt:lpstr>Optical disk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Two  The Main Computer Parts</dc:title>
  <dc:creator>Microsoft Office User</dc:creator>
  <cp:lastModifiedBy>Microsoft Office User</cp:lastModifiedBy>
  <cp:revision>22</cp:revision>
  <dcterms:created xsi:type="dcterms:W3CDTF">2020-02-01T16:25:28Z</dcterms:created>
  <dcterms:modified xsi:type="dcterms:W3CDTF">2020-02-12T06:58:40Z</dcterms:modified>
</cp:coreProperties>
</file>